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32"/>
  </p:notesMasterIdLst>
  <p:handoutMasterIdLst>
    <p:handoutMasterId r:id="rId33"/>
  </p:handoutMasterIdLst>
  <p:sldIdLst>
    <p:sldId id="265" r:id="rId2"/>
    <p:sldId id="368" r:id="rId3"/>
    <p:sldId id="369" r:id="rId4"/>
    <p:sldId id="370" r:id="rId5"/>
    <p:sldId id="371" r:id="rId6"/>
    <p:sldId id="324" r:id="rId7"/>
    <p:sldId id="367" r:id="rId8"/>
    <p:sldId id="372" r:id="rId9"/>
    <p:sldId id="373" r:id="rId10"/>
    <p:sldId id="374" r:id="rId11"/>
    <p:sldId id="375" r:id="rId12"/>
    <p:sldId id="376" r:id="rId13"/>
    <p:sldId id="377" r:id="rId14"/>
    <p:sldId id="378" r:id="rId15"/>
    <p:sldId id="382" r:id="rId16"/>
    <p:sldId id="379" r:id="rId17"/>
    <p:sldId id="383" r:id="rId18"/>
    <p:sldId id="380" r:id="rId19"/>
    <p:sldId id="381" r:id="rId20"/>
    <p:sldId id="384" r:id="rId21"/>
    <p:sldId id="385" r:id="rId22"/>
    <p:sldId id="387" r:id="rId23"/>
    <p:sldId id="388" r:id="rId24"/>
    <p:sldId id="392" r:id="rId25"/>
    <p:sldId id="391" r:id="rId26"/>
    <p:sldId id="394" r:id="rId27"/>
    <p:sldId id="395" r:id="rId28"/>
    <p:sldId id="396" r:id="rId29"/>
    <p:sldId id="393" r:id="rId30"/>
    <p:sldId id="263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672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691" y="7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5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=""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=""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=""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=""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=""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=""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=""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=""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=""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=""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=""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=""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=""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=""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=""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=""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=""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=""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=""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=""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=""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=""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=""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=""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=""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=""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=""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=""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=""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=""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=""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=""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=""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=""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=""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=""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=""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=""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=""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=""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=""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=""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=""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=""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=""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=""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=""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=""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=""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95400" y="1974274"/>
            <a:ext cx="6477000" cy="2902526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Бизнес-модели основных секторов инновационной экономики</a:t>
            </a:r>
            <a:br>
              <a:rPr lang="ru-RU" sz="2400" dirty="0" smtClean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/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 smtClean="0">
                <a:solidFill>
                  <a:schemeClr val="bg1"/>
                </a:solidFill>
              </a:rPr>
              <a:t>Лекция 3</a:t>
            </a:r>
            <a:br>
              <a:rPr lang="ru-RU" sz="2400" dirty="0" smtClean="0">
                <a:solidFill>
                  <a:schemeClr val="bg1"/>
                </a:solidFill>
              </a:rPr>
            </a:br>
            <a:r>
              <a:rPr lang="ru-RU" sz="2400" dirty="0" smtClean="0">
                <a:solidFill>
                  <a:schemeClr val="bg1"/>
                </a:solidFill>
              </a:rPr>
              <a:t>Процесс лидерства и </a:t>
            </a:r>
            <a:br>
              <a:rPr lang="ru-RU" sz="2400" dirty="0" smtClean="0">
                <a:solidFill>
                  <a:schemeClr val="bg1"/>
                </a:solidFill>
              </a:rPr>
            </a:br>
            <a:r>
              <a:rPr lang="ru-RU" sz="2400" dirty="0" smtClean="0">
                <a:solidFill>
                  <a:schemeClr val="bg1"/>
                </a:solidFill>
              </a:rPr>
              <a:t>определение ролей в команде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2000" b="1" dirty="0">
                <a:solidFill>
                  <a:srgbClr val="7030A0"/>
                </a:solidFill>
              </a:rPr>
              <a:t>Функциональные команды</a:t>
            </a:r>
          </a:p>
          <a:p>
            <a:r>
              <a:rPr lang="ru-RU" sz="2000" dirty="0">
                <a:solidFill>
                  <a:srgbClr val="7030A0"/>
                </a:solidFill>
              </a:rPr>
              <a:t>Функциональные команды состоят из сотрудников, работающих в одной и той же функциональной области, например, маркетинг, финансы или IT. </a:t>
            </a:r>
            <a:endParaRPr lang="ru-RU" sz="2000" dirty="0" smtClean="0">
              <a:solidFill>
                <a:srgbClr val="7030A0"/>
              </a:solidFill>
            </a:endParaRPr>
          </a:p>
          <a:p>
            <a:r>
              <a:rPr lang="ru-RU" sz="2000" dirty="0" smtClean="0">
                <a:solidFill>
                  <a:srgbClr val="7030A0"/>
                </a:solidFill>
              </a:rPr>
              <a:t>Эти </a:t>
            </a:r>
            <a:r>
              <a:rPr lang="ru-RU" sz="2000" dirty="0">
                <a:solidFill>
                  <a:srgbClr val="7030A0"/>
                </a:solidFill>
              </a:rPr>
              <a:t>команды обычно имеют четко определенные роли и обязанности, что позволяет им эффективно выполнять специализированные задачи. Функциональные команды часто встречаются в крупных организациях, где требуется глубокое знание и специализация в определенной области.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Типы команд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3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</a:rPr>
              <a:t>Особенности функциональных </a:t>
            </a:r>
            <a:r>
              <a:rPr lang="ru-RU" b="1" dirty="0" smtClean="0">
                <a:solidFill>
                  <a:srgbClr val="7030A0"/>
                </a:solidFill>
              </a:rPr>
              <a:t>команд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7030A0"/>
                </a:solidFill>
              </a:rPr>
              <a:t>Четкая </a:t>
            </a:r>
            <a:r>
              <a:rPr lang="ru-RU" dirty="0">
                <a:solidFill>
                  <a:srgbClr val="7030A0"/>
                </a:solidFill>
              </a:rPr>
              <a:t>структура: Каждый член команды имеет определенную роль и обязанности. Это способствует ясности и пониманию того, кто за что отвечает.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030A0"/>
                </a:solidFill>
              </a:rPr>
              <a:t>Глубокие знания: Члены команды обладают глубокими знаниями в своей области, что позволяет им решать сложные задачи и предлагать экспертные решения.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030A0"/>
                </a:solidFill>
              </a:rPr>
              <a:t>Эффективное управление: Легче управлять, так как все члены команды работают в одной функциональной области. Это упрощает коммуникацию и координацию действий</a:t>
            </a:r>
            <a:r>
              <a:rPr lang="ru-RU" dirty="0" smtClean="0">
                <a:solidFill>
                  <a:srgbClr val="7030A0"/>
                </a:solidFill>
              </a:rPr>
              <a:t>.</a:t>
            </a:r>
          </a:p>
          <a:p>
            <a:endParaRPr lang="ru-RU" dirty="0">
              <a:solidFill>
                <a:srgbClr val="7030A0"/>
              </a:solidFill>
            </a:endParaRPr>
          </a:p>
          <a:p>
            <a:r>
              <a:rPr lang="ru-RU" b="1" dirty="0" smtClean="0">
                <a:solidFill>
                  <a:srgbClr val="7030A0"/>
                </a:solidFill>
              </a:rPr>
              <a:t>Пример: </a:t>
            </a:r>
            <a:r>
              <a:rPr lang="ru-RU" dirty="0" smtClean="0">
                <a:solidFill>
                  <a:srgbClr val="7030A0"/>
                </a:solidFill>
              </a:rPr>
              <a:t>команда </a:t>
            </a:r>
            <a:r>
              <a:rPr lang="ru-RU" dirty="0">
                <a:solidFill>
                  <a:srgbClr val="7030A0"/>
                </a:solidFill>
              </a:rPr>
              <a:t>маркетологов, работающих над запуском нового продукта. 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Типы команд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3563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ru-RU" sz="1800" b="1" dirty="0">
                <a:solidFill>
                  <a:srgbClr val="7030A0"/>
                </a:solidFill>
              </a:rPr>
              <a:t>Кросс-функциональные команды</a:t>
            </a:r>
          </a:p>
          <a:p>
            <a:r>
              <a:rPr lang="ru-RU" sz="1800" dirty="0">
                <a:solidFill>
                  <a:srgbClr val="7030A0"/>
                </a:solidFill>
              </a:rPr>
              <a:t>Кросс-функциональные команды состоят из сотрудников, представляющих различные функциональные области. Эти команды создаются для решения комплексных задач, требующих разнообразных навыков и знаний. Кросс-функциональные команды часто используются в проектах, где требуется интеграция различных аспектов бизнеса.</a:t>
            </a:r>
          </a:p>
          <a:p>
            <a:r>
              <a:rPr lang="ru-RU" sz="1800" b="1" dirty="0" smtClean="0">
                <a:solidFill>
                  <a:srgbClr val="7030A0"/>
                </a:solidFill>
              </a:rPr>
              <a:t>Пример:</a:t>
            </a:r>
            <a:r>
              <a:rPr lang="ru-RU" sz="1800" dirty="0" smtClean="0">
                <a:solidFill>
                  <a:srgbClr val="7030A0"/>
                </a:solidFill>
              </a:rPr>
              <a:t> команда, </a:t>
            </a:r>
            <a:r>
              <a:rPr lang="ru-RU" sz="1800" dirty="0">
                <a:solidFill>
                  <a:srgbClr val="7030A0"/>
                </a:solidFill>
              </a:rPr>
              <a:t>работающую над разработкой нового программного обеспечения. В команде есть разработчики, </a:t>
            </a:r>
            <a:r>
              <a:rPr lang="ru-RU" sz="1800" dirty="0" err="1">
                <a:solidFill>
                  <a:srgbClr val="7030A0"/>
                </a:solidFill>
              </a:rPr>
              <a:t>тестировщики</a:t>
            </a:r>
            <a:r>
              <a:rPr lang="ru-RU" sz="1800" dirty="0">
                <a:solidFill>
                  <a:srgbClr val="7030A0"/>
                </a:solidFill>
              </a:rPr>
              <a:t>, маркетологи и специалисты по поддержке клиентов. Каждый из них вносит свой вклад в проект, обеспечивая его успешное завершение.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Типы команд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6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1800" b="1" dirty="0" smtClean="0">
                <a:solidFill>
                  <a:srgbClr val="7030A0"/>
                </a:solidFill>
              </a:rPr>
              <a:t>Особенности </a:t>
            </a:r>
            <a:r>
              <a:rPr lang="ru-RU" sz="1800" b="1" dirty="0">
                <a:solidFill>
                  <a:srgbClr val="7030A0"/>
                </a:solidFill>
              </a:rPr>
              <a:t>кросс-функциональных команд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7030A0"/>
                </a:solidFill>
              </a:rPr>
              <a:t>Разнообразие навыков: Члены команды обладают различными навыками и знаниями, что позволяет решать задачи комплексно и многогранно.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7030A0"/>
                </a:solidFill>
              </a:rPr>
              <a:t>Инновации: Разнообразие мнений и подходов способствует инновациям, так как разные точки зрения помогают находить нестандартные решения.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7030A0"/>
                </a:solidFill>
              </a:rPr>
              <a:t>Сложное управление: Требуется координация между различными функциональными областями, что может усложнять управление и требовать дополнительных усилий по коммуникации.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Типы команд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3602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1800" b="1" dirty="0">
                <a:solidFill>
                  <a:srgbClr val="7030A0"/>
                </a:solidFill>
              </a:rPr>
              <a:t>Самоуправляемые команды</a:t>
            </a:r>
          </a:p>
          <a:p>
            <a:r>
              <a:rPr lang="ru-RU" sz="1800" dirty="0">
                <a:solidFill>
                  <a:srgbClr val="7030A0"/>
                </a:solidFill>
              </a:rPr>
              <a:t>Самоуправляемые команды обладают высокой степенью автономии и ответственности. Они самостоятельно принимают решения и управляют своей работой без постоянного контроля со стороны руководства. Такие команды часто встречаются в компаниях с гибкой организационной структурой и культурой доверия.</a:t>
            </a:r>
          </a:p>
          <a:p>
            <a:endParaRPr lang="ru-RU" sz="1800" dirty="0">
              <a:solidFill>
                <a:srgbClr val="7030A0"/>
              </a:solidFill>
            </a:endParaRPr>
          </a:p>
          <a:p>
            <a:r>
              <a:rPr lang="ru-RU" sz="1800" b="1" dirty="0" smtClean="0">
                <a:solidFill>
                  <a:srgbClr val="7030A0"/>
                </a:solidFill>
              </a:rPr>
              <a:t>Пример: </a:t>
            </a:r>
            <a:r>
              <a:rPr lang="ru-RU" sz="1800" dirty="0" smtClean="0">
                <a:solidFill>
                  <a:srgbClr val="7030A0"/>
                </a:solidFill>
              </a:rPr>
              <a:t>команда </a:t>
            </a:r>
            <a:r>
              <a:rPr lang="ru-RU" sz="1800" dirty="0">
                <a:solidFill>
                  <a:srgbClr val="7030A0"/>
                </a:solidFill>
              </a:rPr>
              <a:t>разработчиков, работающих над созданием нового мобильного приложения. Они самостоятельно планируют свою работу, распределяют задачи и принимают решения о том, какие функции включить в приложение. </a:t>
            </a:r>
            <a:endParaRPr lang="ru-RU" sz="1800" dirty="0" smtClean="0">
              <a:solidFill>
                <a:srgbClr val="7030A0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Типы команд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6653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1800" b="1" dirty="0" smtClean="0">
                <a:solidFill>
                  <a:srgbClr val="7030A0"/>
                </a:solidFill>
              </a:rPr>
              <a:t>Особенности </a:t>
            </a:r>
            <a:r>
              <a:rPr lang="ru-RU" sz="1800" b="1" dirty="0">
                <a:solidFill>
                  <a:srgbClr val="7030A0"/>
                </a:solidFill>
              </a:rPr>
              <a:t>самоуправляемых команд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7030A0"/>
                </a:solidFill>
              </a:rPr>
              <a:t>Высокая автономия: Команда самостоятельно принимает решения, что позволяет быстро адаптироваться к изменениям и находить оптимальные решения.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7030A0"/>
                </a:solidFill>
              </a:rPr>
              <a:t>Ответственность: Члены команды несут ответственность за результаты своей работы, что способствует повышению уровня ответственности и вовлеченности.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7030A0"/>
                </a:solidFill>
              </a:rPr>
              <a:t>Мотивация: Высокий уровень автономии способствует мотивации и вовлеченности сотрудников, так как они чувствуют себя частью процесса и имеют возможность влиять на результаты</a:t>
            </a:r>
            <a:r>
              <a:rPr lang="ru-RU" sz="1800" dirty="0" smtClean="0">
                <a:solidFill>
                  <a:srgbClr val="7030A0"/>
                </a:solidFill>
              </a:rPr>
              <a:t>.</a:t>
            </a:r>
            <a:endParaRPr lang="ru-RU" sz="1800" dirty="0">
              <a:solidFill>
                <a:srgbClr val="7030A0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Типы команд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8253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ru-RU" b="1" dirty="0">
                <a:solidFill>
                  <a:srgbClr val="7030A0"/>
                </a:solidFill>
              </a:rPr>
              <a:t>Проектные команды</a:t>
            </a:r>
          </a:p>
          <a:p>
            <a:r>
              <a:rPr lang="ru-RU" dirty="0">
                <a:solidFill>
                  <a:srgbClr val="7030A0"/>
                </a:solidFill>
              </a:rPr>
              <a:t>Проектные команды создаются для выполнения конкретных проектов с определенными целями и сроками. После завершения проекта команда может быть расформирована или перейти к новому проекту. Проектные команды часто используются в строительстве, IT и других отраслях, где важна временная структура.</a:t>
            </a:r>
          </a:p>
          <a:p>
            <a:endParaRPr lang="ru-RU" dirty="0" smtClean="0">
              <a:solidFill>
                <a:srgbClr val="7030A0"/>
              </a:solidFill>
            </a:endParaRPr>
          </a:p>
          <a:p>
            <a:r>
              <a:rPr lang="ru-RU" b="1" dirty="0" smtClean="0">
                <a:solidFill>
                  <a:srgbClr val="7030A0"/>
                </a:solidFill>
              </a:rPr>
              <a:t>Пример: </a:t>
            </a:r>
            <a:r>
              <a:rPr lang="ru-RU" dirty="0" smtClean="0">
                <a:solidFill>
                  <a:srgbClr val="7030A0"/>
                </a:solidFill>
              </a:rPr>
              <a:t>команда, работающая </a:t>
            </a:r>
            <a:r>
              <a:rPr lang="ru-RU" dirty="0">
                <a:solidFill>
                  <a:srgbClr val="7030A0"/>
                </a:solidFill>
              </a:rPr>
              <a:t>над строительством нового офисного здания. В команде есть архитекторы, инженеры, строители и менеджеры проекта. Все они работают вместе, чтобы завершить строительство в установленные сроки и в рамках бюджета. После завершения проекта команда может быть расформирована или перейти к новому проекту, что позволяет эффективно использовать ресурсы.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Типы команд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7364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1"/>
          </p:nvPr>
        </p:nvSpPr>
        <p:spPr>
          <a:xfrm>
            <a:off x="721094" y="1136734"/>
            <a:ext cx="7170057" cy="3410856"/>
          </a:xfrm>
        </p:spPr>
        <p:txBody>
          <a:bodyPr>
            <a:normAutofit/>
          </a:bodyPr>
          <a:lstStyle/>
          <a:p>
            <a:r>
              <a:rPr lang="ru-RU" sz="1800" b="1" dirty="0" smtClean="0">
                <a:solidFill>
                  <a:srgbClr val="7030A0"/>
                </a:solidFill>
              </a:rPr>
              <a:t>Особенности </a:t>
            </a:r>
            <a:r>
              <a:rPr lang="ru-RU" sz="1800" b="1" dirty="0">
                <a:solidFill>
                  <a:srgbClr val="7030A0"/>
                </a:solidFill>
              </a:rPr>
              <a:t>проектных команд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7030A0"/>
                </a:solidFill>
              </a:rPr>
              <a:t>Временный характер: Команда создается на время выполнения проекта, что позволяет сосредоточиться на конкретных задачах и целях.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7030A0"/>
                </a:solidFill>
              </a:rPr>
              <a:t>Определенные цели: Команда работает над достижением конкретных целей, что способствует ясности и фокусировке на результатах.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7030A0"/>
                </a:solidFill>
              </a:rPr>
              <a:t>Гибкость: Возможность быстро адаптироваться к изменениям в проекте, что позволяет эффективно реагировать на новые вызовы и требования</a:t>
            </a:r>
            <a:r>
              <a:rPr lang="ru-RU" sz="1800" dirty="0" smtClean="0">
                <a:solidFill>
                  <a:srgbClr val="7030A0"/>
                </a:solidFill>
              </a:rPr>
              <a:t>.</a:t>
            </a:r>
            <a:endParaRPr lang="ru-RU" sz="1800" dirty="0">
              <a:solidFill>
                <a:srgbClr val="7030A0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Типы команд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994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1"/>
          </p:nvPr>
        </p:nvSpPr>
        <p:spPr>
          <a:xfrm>
            <a:off x="624114" y="1295400"/>
            <a:ext cx="4758377" cy="3349171"/>
          </a:xfrm>
        </p:spPr>
        <p:txBody>
          <a:bodyPr/>
          <a:lstStyle/>
          <a:p>
            <a:pPr algn="just"/>
            <a:r>
              <a:rPr lang="ru-RU" b="1" dirty="0" err="1">
                <a:solidFill>
                  <a:srgbClr val="7030A0"/>
                </a:solidFill>
              </a:rPr>
              <a:t>Рэймонд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Мередит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Белбин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dirty="0">
                <a:solidFill>
                  <a:srgbClr val="7030A0"/>
                </a:solidFill>
              </a:rPr>
              <a:t>(родился 4 июня 1926 года) — британский исследователь и консультант по менеджменту, наиболее известный своей работой о командах менеджеров. Он является приглашённым профессором и почётным членом Колледжа менеджмента </a:t>
            </a:r>
            <a:r>
              <a:rPr lang="ru-RU" dirty="0" err="1">
                <a:solidFill>
                  <a:srgbClr val="7030A0"/>
                </a:solidFill>
              </a:rPr>
              <a:t>Хенли</a:t>
            </a:r>
            <a:r>
              <a:rPr lang="ru-RU" dirty="0">
                <a:solidFill>
                  <a:srgbClr val="7030A0"/>
                </a:solidFill>
              </a:rPr>
              <a:t> в </a:t>
            </a:r>
            <a:r>
              <a:rPr lang="ru-RU" dirty="0" err="1">
                <a:solidFill>
                  <a:srgbClr val="7030A0"/>
                </a:solidFill>
              </a:rPr>
              <a:t>Оксфордшире</a:t>
            </a:r>
            <a:r>
              <a:rPr lang="ru-RU" dirty="0">
                <a:solidFill>
                  <a:srgbClr val="7030A0"/>
                </a:solidFill>
              </a:rPr>
              <a:t>, </a:t>
            </a:r>
            <a:r>
              <a:rPr lang="ru-RU" dirty="0" smtClean="0">
                <a:solidFill>
                  <a:srgbClr val="7030A0"/>
                </a:solidFill>
              </a:rPr>
              <a:t>Англия.</a:t>
            </a:r>
          </a:p>
          <a:p>
            <a:pPr algn="just"/>
            <a:r>
              <a:rPr lang="ru-RU" b="1" dirty="0" smtClean="0">
                <a:solidFill>
                  <a:srgbClr val="7030A0"/>
                </a:solidFill>
              </a:rPr>
              <a:t>Р.М. </a:t>
            </a:r>
            <a:r>
              <a:rPr lang="ru-RU" b="1" dirty="0" err="1" smtClean="0">
                <a:solidFill>
                  <a:srgbClr val="7030A0"/>
                </a:solidFill>
              </a:rPr>
              <a:t>Белбин</a:t>
            </a:r>
            <a:r>
              <a:rPr lang="ru-RU" b="1" dirty="0" smtClean="0">
                <a:solidFill>
                  <a:srgbClr val="7030A0"/>
                </a:solidFill>
              </a:rPr>
              <a:t> </a:t>
            </a:r>
            <a:r>
              <a:rPr lang="ru-RU" dirty="0">
                <a:solidFill>
                  <a:srgbClr val="7030A0"/>
                </a:solidFill>
              </a:rPr>
              <a:t>разработал теорию ролей в команде на основе распространённых атрибутов поведения. Согласно модели </a:t>
            </a:r>
            <a:r>
              <a:rPr lang="ru-RU" dirty="0" err="1">
                <a:solidFill>
                  <a:srgbClr val="7030A0"/>
                </a:solidFill>
              </a:rPr>
              <a:t>Белбина</a:t>
            </a:r>
            <a:r>
              <a:rPr lang="ru-RU" dirty="0">
                <a:solidFill>
                  <a:srgbClr val="7030A0"/>
                </a:solidFill>
              </a:rPr>
              <a:t>, роли подразделяются на ориентированные на действия, ориентированные на размышления и социально ориентированные. Вместе они помогают сбалансировать команды и повысить производительность.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Роли в команде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864" y="1295400"/>
            <a:ext cx="2163618" cy="324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31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ru-RU" sz="1800" b="1" dirty="0" err="1" smtClean="0">
                <a:solidFill>
                  <a:srgbClr val="7030A0"/>
                </a:solidFill>
              </a:rPr>
              <a:t>Мотиватор</a:t>
            </a:r>
            <a:endParaRPr lang="ru-RU" sz="1800" b="1" dirty="0" smtClean="0">
              <a:solidFill>
                <a:srgbClr val="7030A0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ru-RU" sz="1800" b="1" dirty="0" err="1" smtClean="0">
                <a:solidFill>
                  <a:srgbClr val="7030A0"/>
                </a:solidFill>
              </a:rPr>
              <a:t>Реализатор</a:t>
            </a:r>
            <a:endParaRPr lang="ru-RU" sz="1800" b="1" dirty="0">
              <a:solidFill>
                <a:srgbClr val="7030A0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ru-RU" sz="1800" b="1" dirty="0" smtClean="0">
                <a:solidFill>
                  <a:srgbClr val="7030A0"/>
                </a:solidFill>
              </a:rPr>
              <a:t>Педант</a:t>
            </a:r>
            <a:endParaRPr lang="ru-RU" sz="1800" b="1" dirty="0">
              <a:solidFill>
                <a:srgbClr val="7030A0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ru-RU" sz="1800" b="1" dirty="0" smtClean="0">
                <a:solidFill>
                  <a:srgbClr val="7030A0"/>
                </a:solidFill>
              </a:rPr>
              <a:t>Генератор </a:t>
            </a:r>
            <a:r>
              <a:rPr lang="ru-RU" sz="1800" b="1" dirty="0">
                <a:solidFill>
                  <a:srgbClr val="7030A0"/>
                </a:solidFill>
              </a:rPr>
              <a:t>идей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ru-RU" sz="1800" b="1" dirty="0" smtClean="0">
                <a:solidFill>
                  <a:srgbClr val="7030A0"/>
                </a:solidFill>
              </a:rPr>
              <a:t>Аналитик-стратег</a:t>
            </a:r>
            <a:endParaRPr lang="ru-RU" sz="1800" b="1" dirty="0">
              <a:solidFill>
                <a:srgbClr val="7030A0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ru-RU" sz="1800" b="1" dirty="0" smtClean="0">
                <a:solidFill>
                  <a:srgbClr val="7030A0"/>
                </a:solidFill>
              </a:rPr>
              <a:t>Специалист</a:t>
            </a:r>
            <a:endParaRPr lang="ru-RU" sz="1800" b="1" dirty="0">
              <a:solidFill>
                <a:srgbClr val="7030A0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ru-RU" sz="1800" b="1" dirty="0" smtClean="0">
                <a:solidFill>
                  <a:srgbClr val="7030A0"/>
                </a:solidFill>
              </a:rPr>
              <a:t>Координатор</a:t>
            </a:r>
            <a:endParaRPr lang="ru-RU" sz="1800" b="1" dirty="0">
              <a:solidFill>
                <a:srgbClr val="7030A0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ru-RU" sz="1800" b="1" dirty="0" smtClean="0">
                <a:solidFill>
                  <a:srgbClr val="7030A0"/>
                </a:solidFill>
              </a:rPr>
              <a:t>Душа </a:t>
            </a:r>
            <a:r>
              <a:rPr lang="ru-RU" sz="1800" b="1" dirty="0">
                <a:solidFill>
                  <a:srgbClr val="7030A0"/>
                </a:solidFill>
              </a:rPr>
              <a:t>команды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ru-RU" sz="1800" b="1" dirty="0" smtClean="0">
                <a:solidFill>
                  <a:srgbClr val="7030A0"/>
                </a:solidFill>
              </a:rPr>
              <a:t>Исследователь </a:t>
            </a:r>
            <a:r>
              <a:rPr lang="ru-RU" sz="1800" b="1" dirty="0">
                <a:solidFill>
                  <a:srgbClr val="7030A0"/>
                </a:solidFill>
              </a:rPr>
              <a:t>ресурсов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Роли в команде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2609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</a:rPr>
              <a:t>Общая цель и общие задачи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</a:rPr>
              <a:t>Коллективная ответственность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</a:rPr>
              <a:t>Взаимное дополнение, синергический эффект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</a:rPr>
              <a:t>Благоприятная атмосфера, взаимное принятие и уважение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</a:rPr>
              <a:t>Наличие лидера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</a:rPr>
              <a:t>Высокая мотивация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70C0"/>
                </a:solidFill>
              </a:rPr>
              <a:t>Команда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КОМАНДА ИЛИ ГРУППА?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</a:rPr>
              <a:t>Одинаковая цель, но индивидуальные задачи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</a:rPr>
              <a:t>Индивидуальная ответственность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</a:rPr>
              <a:t>Самостоятельное проявление, суммарный групповой эффект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</a:rPr>
              <a:t>Атмосфера и взаимоотношения разные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</a:rPr>
              <a:t>Лидер необязателен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</a:rPr>
              <a:t>Мотивация разная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70C0"/>
                </a:solidFill>
              </a:rPr>
              <a:t>Группа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295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000" dirty="0" smtClean="0"/>
              <a:t>Ицхак </a:t>
            </a:r>
            <a:r>
              <a:rPr lang="ru-RU" sz="2000" dirty="0" err="1" smtClean="0"/>
              <a:t>Адизес</a:t>
            </a:r>
            <a:r>
              <a:rPr lang="ru-RU" sz="2000" dirty="0" smtClean="0"/>
              <a:t> (1937 г.р., Израиль, США) – бизнес-консультант, классик менеджмента</a:t>
            </a: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5" y="1043786"/>
            <a:ext cx="6754090" cy="378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85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14" y="1066801"/>
            <a:ext cx="5476324" cy="3764972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24691" y="306435"/>
            <a:ext cx="7156891" cy="527284"/>
          </a:xfrm>
        </p:spPr>
        <p:txBody>
          <a:bodyPr>
            <a:noAutofit/>
          </a:bodyPr>
          <a:lstStyle/>
          <a:p>
            <a:r>
              <a:rPr lang="ru-RU" sz="2400" dirty="0" smtClean="0"/>
              <a:t>КАК МОТИВИРОВАТЬ И РАЗВИВАТЬ КОМАНДУ?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23194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rgbClr val="FF0000"/>
                </a:solidFill>
              </a:rPr>
              <a:t>Поощрение </a:t>
            </a:r>
            <a:r>
              <a:rPr lang="ru-RU" sz="2800" dirty="0">
                <a:solidFill>
                  <a:srgbClr val="FF0000"/>
                </a:solidFill>
              </a:rPr>
              <a:t>индивидуальных достижений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FF0000"/>
                </a:solidFill>
              </a:rPr>
              <a:t>Установление целей и задач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FF0000"/>
                </a:solidFill>
              </a:rPr>
              <a:t>Создание благоприятной рабочей атмосферы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FF0000"/>
                </a:solidFill>
              </a:rPr>
              <a:t>Развитие лидерских качеств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FF0000"/>
                </a:solidFill>
              </a:rPr>
              <a:t>Обучение и развитие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FF0000"/>
                </a:solidFill>
              </a:rPr>
              <a:t>Поддержка руководства</a:t>
            </a:r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Действительно, как?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7899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Жизненный цикл команды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92" y="1125835"/>
            <a:ext cx="6253162" cy="35816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128712"/>
            <a:ext cx="50387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63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20"/>
          </p:nvPr>
        </p:nvSpPr>
        <p:spPr>
          <a:xfrm>
            <a:off x="1013958" y="1464659"/>
            <a:ext cx="3294806" cy="973741"/>
          </a:xfrm>
        </p:spPr>
        <p:txBody>
          <a:bodyPr>
            <a:noAutofit/>
          </a:bodyPr>
          <a:lstStyle/>
          <a:p>
            <a:r>
              <a:rPr lang="ru-RU" sz="3200" dirty="0" smtClean="0">
                <a:solidFill>
                  <a:srgbClr val="00B050"/>
                </a:solidFill>
              </a:rPr>
              <a:t>Управление загрузкой</a:t>
            </a:r>
            <a:endParaRPr lang="ru-RU" sz="3200" dirty="0">
              <a:solidFill>
                <a:srgbClr val="00B050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>
          <a:xfrm>
            <a:off x="1914100" y="3248892"/>
            <a:ext cx="3378141" cy="634744"/>
          </a:xfrm>
        </p:spPr>
        <p:txBody>
          <a:bodyPr>
            <a:noAutofit/>
          </a:bodyPr>
          <a:lstStyle/>
          <a:p>
            <a:r>
              <a:rPr lang="ru-RU" sz="3600" dirty="0" smtClean="0">
                <a:solidFill>
                  <a:srgbClr val="FFC000"/>
                </a:solidFill>
              </a:rPr>
              <a:t>Методика </a:t>
            </a:r>
            <a:r>
              <a:rPr lang="en-US" sz="3600" dirty="0" smtClean="0">
                <a:solidFill>
                  <a:srgbClr val="FFC000"/>
                </a:solidFill>
              </a:rPr>
              <a:t>RACI</a:t>
            </a:r>
            <a:endParaRPr lang="ru-RU" sz="3600" dirty="0">
              <a:solidFill>
                <a:srgbClr val="FFC000"/>
              </a:solidFill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2"/>
          </p:nvPr>
        </p:nvSpPr>
        <p:spPr>
          <a:xfrm>
            <a:off x="4967150" y="1986907"/>
            <a:ext cx="3563986" cy="90298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B0F0"/>
                </a:solidFill>
              </a:rPr>
              <a:t>CANBAN-</a:t>
            </a:r>
            <a:r>
              <a:rPr lang="ru-RU" sz="3600" dirty="0" smtClean="0">
                <a:solidFill>
                  <a:srgbClr val="00B0F0"/>
                </a:solidFill>
              </a:rPr>
              <a:t>доски</a:t>
            </a:r>
            <a:endParaRPr lang="ru-RU" sz="3600" dirty="0">
              <a:solidFill>
                <a:srgbClr val="00B0F0"/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КАК УПРАВЛЯТЬ КОМАНДОЙ?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634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000" smtClean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smtClean="0">
                <a:solidFill>
                  <a:srgbClr val="7030A0"/>
                </a:solidFill>
              </a:rPr>
              <a:t>Определите </a:t>
            </a:r>
            <a:r>
              <a:rPr lang="ru-RU" sz="2000" dirty="0">
                <a:solidFill>
                  <a:srgbClr val="7030A0"/>
                </a:solidFill>
              </a:rPr>
              <a:t>загрузку и производительность своей </a:t>
            </a:r>
            <a:r>
              <a:rPr lang="ru-RU" sz="2000" dirty="0" smtClean="0">
                <a:solidFill>
                  <a:srgbClr val="7030A0"/>
                </a:solidFill>
              </a:rPr>
              <a:t>группы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030A0"/>
                </a:solidFill>
              </a:rPr>
              <a:t>Распределяйте ресурсы и разделяйте индивидуальную </a:t>
            </a:r>
            <a:r>
              <a:rPr lang="ru-RU" sz="2000" dirty="0" smtClean="0">
                <a:solidFill>
                  <a:srgbClr val="7030A0"/>
                </a:solidFill>
              </a:rPr>
              <a:t>загрузку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7030A0"/>
                </a:solidFill>
              </a:rPr>
              <a:t>Сверяйтесь </a:t>
            </a:r>
            <a:r>
              <a:rPr lang="ru-RU" sz="2000" dirty="0">
                <a:solidFill>
                  <a:srgbClr val="7030A0"/>
                </a:solidFill>
              </a:rPr>
              <a:t>с коллегами по группе и при необходимости корректируйте </a:t>
            </a:r>
            <a:r>
              <a:rPr lang="ru-RU" sz="2000" dirty="0" smtClean="0">
                <a:solidFill>
                  <a:srgbClr val="7030A0"/>
                </a:solidFill>
              </a:rPr>
              <a:t>загрузку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030A0"/>
                </a:solidFill>
              </a:rPr>
              <a:t>Повышайте эффективность группы при больших </a:t>
            </a:r>
            <a:r>
              <a:rPr lang="ru-RU" sz="2000" dirty="0" smtClean="0">
                <a:solidFill>
                  <a:srgbClr val="7030A0"/>
                </a:solidFill>
              </a:rPr>
              <a:t>нагрузках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7030A0"/>
                </a:solidFill>
              </a:rPr>
              <a:t>Внедряйте инструменты управления работой</a:t>
            </a:r>
            <a:endParaRPr lang="ru-RU" sz="2000" dirty="0">
              <a:solidFill>
                <a:srgbClr val="7030A0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Принципы управления загрузкой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5066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1800" b="1" dirty="0">
                <a:solidFill>
                  <a:srgbClr val="0070C0"/>
                </a:solidFill>
              </a:rPr>
              <a:t>Методика RACI </a:t>
            </a:r>
            <a:r>
              <a:rPr lang="ru-RU" sz="1800" b="1" dirty="0" smtClean="0">
                <a:solidFill>
                  <a:srgbClr val="0070C0"/>
                </a:solidFill>
              </a:rPr>
              <a:t>(матрица </a:t>
            </a:r>
            <a:r>
              <a:rPr lang="en-US" sz="1800" b="1" dirty="0" smtClean="0">
                <a:solidFill>
                  <a:srgbClr val="0070C0"/>
                </a:solidFill>
              </a:rPr>
              <a:t>RACI, </a:t>
            </a:r>
            <a:r>
              <a:rPr lang="ru-RU" sz="1800" b="1" dirty="0" smtClean="0">
                <a:solidFill>
                  <a:srgbClr val="0070C0"/>
                </a:solidFill>
              </a:rPr>
              <a:t>матрица ответственности) </a:t>
            </a:r>
            <a:r>
              <a:rPr lang="ru-RU" sz="1800" dirty="0" smtClean="0">
                <a:solidFill>
                  <a:srgbClr val="0070C0"/>
                </a:solidFill>
              </a:rPr>
              <a:t>— </a:t>
            </a:r>
            <a:r>
              <a:rPr lang="ru-RU" sz="1800" dirty="0">
                <a:solidFill>
                  <a:srgbClr val="0070C0"/>
                </a:solidFill>
              </a:rPr>
              <a:t>это инструмент распределения ответственности между участниками процесса. Цель методики — определить, кто за что отвечает и какими полномочиями обладает. </a:t>
            </a:r>
          </a:p>
          <a:p>
            <a:r>
              <a:rPr lang="ru-RU" sz="1800" b="1" dirty="0" smtClean="0">
                <a:solidFill>
                  <a:srgbClr val="0070C0"/>
                </a:solidFill>
              </a:rPr>
              <a:t>Методика </a:t>
            </a:r>
            <a:r>
              <a:rPr lang="ru-RU" sz="1800" b="1" dirty="0">
                <a:solidFill>
                  <a:srgbClr val="0070C0"/>
                </a:solidFill>
              </a:rPr>
              <a:t>RACI </a:t>
            </a:r>
            <a:r>
              <a:rPr lang="ru-RU" sz="1800" dirty="0">
                <a:solidFill>
                  <a:srgbClr val="0070C0"/>
                </a:solidFill>
              </a:rPr>
              <a:t>служит следующим целям: </a:t>
            </a:r>
          </a:p>
          <a:p>
            <a:r>
              <a:rPr lang="ru-RU" sz="1800" b="1" dirty="0" smtClean="0">
                <a:solidFill>
                  <a:srgbClr val="0070C0"/>
                </a:solidFill>
              </a:rPr>
              <a:t>определение </a:t>
            </a:r>
            <a:r>
              <a:rPr lang="ru-RU" sz="1800" b="1" dirty="0">
                <a:solidFill>
                  <a:srgbClr val="0070C0"/>
                </a:solidFill>
              </a:rPr>
              <a:t>собственных полномочий: </a:t>
            </a:r>
            <a:r>
              <a:rPr lang="ru-RU" sz="1800" dirty="0">
                <a:solidFill>
                  <a:srgbClr val="0070C0"/>
                </a:solidFill>
              </a:rPr>
              <a:t>каждый участник понимает, за что несёт ответственность и какой участок работ за ним закреплён; </a:t>
            </a:r>
          </a:p>
          <a:p>
            <a:r>
              <a:rPr lang="ru-RU" sz="1800" b="1" dirty="0">
                <a:solidFill>
                  <a:srgbClr val="0070C0"/>
                </a:solidFill>
              </a:rPr>
              <a:t>оптимизация работы: </a:t>
            </a:r>
            <a:r>
              <a:rPr lang="ru-RU" sz="1800" dirty="0">
                <a:solidFill>
                  <a:srgbClr val="0070C0"/>
                </a:solidFill>
              </a:rPr>
              <a:t>матрица помогает структурировать процесс и избежать дублирования функций; </a:t>
            </a:r>
          </a:p>
          <a:p>
            <a:r>
              <a:rPr lang="ru-RU" sz="1800" b="1" dirty="0">
                <a:solidFill>
                  <a:srgbClr val="0070C0"/>
                </a:solidFill>
              </a:rPr>
              <a:t>повышение эффективности коммуникаций: </a:t>
            </a:r>
            <a:r>
              <a:rPr lang="ru-RU" sz="1800" dirty="0">
                <a:solidFill>
                  <a:srgbClr val="0070C0"/>
                </a:solidFill>
              </a:rPr>
              <a:t>участники знают, к кому по какому вопросу обращаться. 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Методика </a:t>
            </a:r>
            <a:r>
              <a:rPr lang="en-US" dirty="0" smtClean="0"/>
              <a:t>RACI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5622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ru-RU" sz="1800" b="1" dirty="0" smtClean="0">
                <a:solidFill>
                  <a:srgbClr val="0070C0"/>
                </a:solidFill>
              </a:rPr>
              <a:t>В </a:t>
            </a:r>
            <a:r>
              <a:rPr lang="ru-RU" sz="1800" b="1" dirty="0">
                <a:solidFill>
                  <a:srgbClr val="0070C0"/>
                </a:solidFill>
              </a:rPr>
              <a:t>классической модели RACI используется четыре роли: </a:t>
            </a:r>
          </a:p>
          <a:p>
            <a:pPr algn="just"/>
            <a:r>
              <a:rPr lang="ru-RU" sz="1800" dirty="0" smtClean="0">
                <a:solidFill>
                  <a:srgbClr val="0070C0"/>
                </a:solidFill>
              </a:rPr>
              <a:t>R </a:t>
            </a:r>
            <a:r>
              <a:rPr lang="ru-RU" sz="1800" dirty="0">
                <a:solidFill>
                  <a:srgbClr val="0070C0"/>
                </a:solidFill>
              </a:rPr>
              <a:t>(</a:t>
            </a:r>
            <a:r>
              <a:rPr lang="ru-RU" sz="1800" dirty="0" err="1">
                <a:solidFill>
                  <a:srgbClr val="0070C0"/>
                </a:solidFill>
              </a:rPr>
              <a:t>Responsible</a:t>
            </a:r>
            <a:r>
              <a:rPr lang="ru-RU" sz="1800" dirty="0">
                <a:solidFill>
                  <a:srgbClr val="0070C0"/>
                </a:solidFill>
              </a:rPr>
              <a:t>). Исполнитель, отвечает за выполнение задачи. </a:t>
            </a:r>
          </a:p>
          <a:p>
            <a:pPr algn="just"/>
            <a:r>
              <a:rPr lang="ru-RU" sz="1800" dirty="0">
                <a:solidFill>
                  <a:srgbClr val="0070C0"/>
                </a:solidFill>
              </a:rPr>
              <a:t>A (</a:t>
            </a:r>
            <a:r>
              <a:rPr lang="ru-RU" sz="1800" dirty="0" err="1">
                <a:solidFill>
                  <a:srgbClr val="0070C0"/>
                </a:solidFill>
              </a:rPr>
              <a:t>Accountable</a:t>
            </a:r>
            <a:r>
              <a:rPr lang="ru-RU" sz="1800" dirty="0">
                <a:solidFill>
                  <a:srgbClr val="0070C0"/>
                </a:solidFill>
              </a:rPr>
              <a:t>). Принимающее лицо, отвечает за результат. </a:t>
            </a:r>
          </a:p>
          <a:p>
            <a:pPr algn="just"/>
            <a:r>
              <a:rPr lang="ru-RU" sz="1800" dirty="0">
                <a:solidFill>
                  <a:srgbClr val="0070C0"/>
                </a:solidFill>
              </a:rPr>
              <a:t>C (</a:t>
            </a:r>
            <a:r>
              <a:rPr lang="ru-RU" sz="1800" dirty="0" err="1">
                <a:solidFill>
                  <a:srgbClr val="0070C0"/>
                </a:solidFill>
              </a:rPr>
              <a:t>Consult</a:t>
            </a:r>
            <a:r>
              <a:rPr lang="ru-RU" sz="1800" dirty="0">
                <a:solidFill>
                  <a:srgbClr val="0070C0"/>
                </a:solidFill>
              </a:rPr>
              <a:t> </a:t>
            </a:r>
            <a:r>
              <a:rPr lang="ru-RU" sz="1800" dirty="0" err="1">
                <a:solidFill>
                  <a:srgbClr val="0070C0"/>
                </a:solidFill>
              </a:rPr>
              <a:t>before</a:t>
            </a:r>
            <a:r>
              <a:rPr lang="ru-RU" sz="1800" dirty="0">
                <a:solidFill>
                  <a:srgbClr val="0070C0"/>
                </a:solidFill>
              </a:rPr>
              <a:t> </a:t>
            </a:r>
            <a:r>
              <a:rPr lang="ru-RU" sz="1800" dirty="0" err="1">
                <a:solidFill>
                  <a:srgbClr val="0070C0"/>
                </a:solidFill>
              </a:rPr>
              <a:t>doing</a:t>
            </a:r>
            <a:r>
              <a:rPr lang="ru-RU" sz="1800" dirty="0">
                <a:solidFill>
                  <a:srgbClr val="0070C0"/>
                </a:solidFill>
              </a:rPr>
              <a:t>). Консультант, согласовывает решения в процессе работы. </a:t>
            </a:r>
          </a:p>
          <a:p>
            <a:pPr algn="just"/>
            <a:r>
              <a:rPr lang="ru-RU" sz="1800" dirty="0">
                <a:solidFill>
                  <a:srgbClr val="0070C0"/>
                </a:solidFill>
              </a:rPr>
              <a:t>I (</a:t>
            </a:r>
            <a:r>
              <a:rPr lang="ru-RU" sz="1800" dirty="0" err="1">
                <a:solidFill>
                  <a:srgbClr val="0070C0"/>
                </a:solidFill>
              </a:rPr>
              <a:t>Inform</a:t>
            </a:r>
            <a:r>
              <a:rPr lang="ru-RU" sz="1800" dirty="0">
                <a:solidFill>
                  <a:srgbClr val="0070C0"/>
                </a:solidFill>
              </a:rPr>
              <a:t> </a:t>
            </a:r>
            <a:r>
              <a:rPr lang="ru-RU" sz="1800" dirty="0" err="1">
                <a:solidFill>
                  <a:srgbClr val="0070C0"/>
                </a:solidFill>
              </a:rPr>
              <a:t>after</a:t>
            </a:r>
            <a:r>
              <a:rPr lang="ru-RU" sz="1800" dirty="0">
                <a:solidFill>
                  <a:srgbClr val="0070C0"/>
                </a:solidFill>
              </a:rPr>
              <a:t> </a:t>
            </a:r>
            <a:r>
              <a:rPr lang="ru-RU" sz="1800" dirty="0" err="1">
                <a:solidFill>
                  <a:srgbClr val="0070C0"/>
                </a:solidFill>
              </a:rPr>
              <a:t>doing</a:t>
            </a:r>
            <a:r>
              <a:rPr lang="ru-RU" sz="1800" dirty="0">
                <a:solidFill>
                  <a:srgbClr val="0070C0"/>
                </a:solidFill>
              </a:rPr>
              <a:t>). Наблюдатель, заинтересован в конечном результате, поэтому должен быть в курсе принимаемых решений и процесса выполнения задачи. </a:t>
            </a:r>
          </a:p>
          <a:p>
            <a:pPr algn="just"/>
            <a:r>
              <a:rPr lang="ru-RU" sz="1800" b="1" dirty="0">
                <a:solidFill>
                  <a:srgbClr val="0070C0"/>
                </a:solidFill>
              </a:rPr>
              <a:t>Распределение ролей по участникам оформляется в виде таблицы, или </a:t>
            </a:r>
            <a:r>
              <a:rPr lang="ru-RU" sz="1800" b="1" dirty="0" smtClean="0">
                <a:solidFill>
                  <a:srgbClr val="0070C0"/>
                </a:solidFill>
              </a:rPr>
              <a:t>матрицы. </a:t>
            </a:r>
            <a:r>
              <a:rPr lang="ru-RU" sz="1800" dirty="0" smtClean="0">
                <a:solidFill>
                  <a:srgbClr val="0070C0"/>
                </a:solidFill>
              </a:rPr>
              <a:t>По </a:t>
            </a:r>
            <a:r>
              <a:rPr lang="ru-RU" sz="1800" dirty="0">
                <a:solidFill>
                  <a:srgbClr val="0070C0"/>
                </a:solidFill>
              </a:rPr>
              <a:t>вертикали выписывают задачи проекта, по горизонтали — исполнителей. На пересечении задач и исполнителей ставят буквы, которые обозначают роли в проекте и степень ответственности. </a:t>
            </a:r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Методика </a:t>
            </a:r>
            <a:r>
              <a:rPr lang="en-US" dirty="0" smtClean="0"/>
              <a:t>RACI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0270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CANBAN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ru-RU" sz="1800" b="1" dirty="0" err="1">
                <a:solidFill>
                  <a:srgbClr val="7030A0"/>
                </a:solidFill>
              </a:rPr>
              <a:t>Канбан</a:t>
            </a:r>
            <a:r>
              <a:rPr lang="ru-RU" sz="1800" b="1" dirty="0">
                <a:solidFill>
                  <a:srgbClr val="7030A0"/>
                </a:solidFill>
              </a:rPr>
              <a:t> (яп. </a:t>
            </a:r>
            <a:r>
              <a:rPr lang="ja-JP" altLang="en-US" sz="1800" b="1" dirty="0">
                <a:solidFill>
                  <a:srgbClr val="7030A0"/>
                </a:solidFill>
              </a:rPr>
              <a:t>カンバン </a:t>
            </a:r>
            <a:r>
              <a:rPr lang="ru-RU" sz="1800" b="1" dirty="0" err="1" smtClean="0">
                <a:solidFill>
                  <a:srgbClr val="7030A0"/>
                </a:solidFill>
              </a:rPr>
              <a:t>камбан</a:t>
            </a:r>
            <a:r>
              <a:rPr lang="ru-RU" sz="1800" b="1" dirty="0" smtClean="0">
                <a:solidFill>
                  <a:srgbClr val="7030A0"/>
                </a:solidFill>
              </a:rPr>
              <a:t>) </a:t>
            </a:r>
            <a:r>
              <a:rPr lang="ru-RU" sz="1800" b="1" dirty="0">
                <a:solidFill>
                  <a:srgbClr val="7030A0"/>
                </a:solidFill>
              </a:rPr>
              <a:t>— система организации производства и снабжения, позволяющая реализовать принцип «точно в срок». Слово </a:t>
            </a:r>
            <a:r>
              <a:rPr lang="ru-RU" sz="1800" b="1" dirty="0" err="1">
                <a:solidFill>
                  <a:srgbClr val="7030A0"/>
                </a:solidFill>
              </a:rPr>
              <a:t>канбан</a:t>
            </a:r>
            <a:r>
              <a:rPr lang="ru-RU" sz="1800" b="1" dirty="0">
                <a:solidFill>
                  <a:srgbClr val="7030A0"/>
                </a:solidFill>
              </a:rPr>
              <a:t> по-японски означает «рекламный щит, вывеска» (яп. </a:t>
            </a:r>
            <a:r>
              <a:rPr lang="ja-JP" altLang="en-US" sz="1800" b="1" dirty="0">
                <a:solidFill>
                  <a:srgbClr val="7030A0"/>
                </a:solidFill>
              </a:rPr>
              <a:t>看板</a:t>
            </a:r>
            <a:r>
              <a:rPr lang="en-US" altLang="ja-JP" sz="1800" b="1" dirty="0" smtClean="0">
                <a:solidFill>
                  <a:srgbClr val="7030A0"/>
                </a:solidFill>
              </a:rPr>
              <a:t>).</a:t>
            </a:r>
            <a:endParaRPr lang="ru-RU" sz="1800" b="1" dirty="0">
              <a:solidFill>
                <a:srgbClr val="7030A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02" y="1039090"/>
            <a:ext cx="2436394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57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54" y="1185430"/>
            <a:ext cx="5715000" cy="340995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Canban</a:t>
            </a:r>
            <a:r>
              <a:rPr lang="ru-RU" dirty="0" smtClean="0"/>
              <a:t>-доска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3219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800" b="1" dirty="0">
                <a:solidFill>
                  <a:srgbClr val="FF0000"/>
                </a:solidFill>
              </a:rPr>
              <a:t>Оценка ситуации в коллективе. </a:t>
            </a:r>
            <a:r>
              <a:rPr lang="ru-RU" sz="1800" dirty="0">
                <a:solidFill>
                  <a:srgbClr val="FF0000"/>
                </a:solidFill>
              </a:rPr>
              <a:t>На этой стадии анализируется психологический климат, оценивается роль каждого сотрудника, понимание ими целей деятельности компании, а также возможности самореализации персонала.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1" dirty="0">
                <a:solidFill>
                  <a:srgbClr val="FF0000"/>
                </a:solidFill>
              </a:rPr>
              <a:t>Разработка плана </a:t>
            </a:r>
            <a:r>
              <a:rPr lang="ru-RU" sz="1800" b="1" dirty="0" err="1">
                <a:solidFill>
                  <a:srgbClr val="FF0000"/>
                </a:solidFill>
              </a:rPr>
              <a:t>командообразования</a:t>
            </a:r>
            <a:r>
              <a:rPr lang="ru-RU" sz="1800" b="1" dirty="0">
                <a:solidFill>
                  <a:srgbClr val="FF0000"/>
                </a:solidFill>
              </a:rPr>
              <a:t>. </a:t>
            </a:r>
            <a:r>
              <a:rPr lang="ru-RU" sz="1800" dirty="0">
                <a:solidFill>
                  <a:srgbClr val="FF0000"/>
                </a:solidFill>
              </a:rPr>
              <a:t>Разрабатывается план по созданию команды, который может включать стратегию развития организации, групповые программы и тренинги, корпоративные праздники.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1" dirty="0">
                <a:solidFill>
                  <a:srgbClr val="FF0000"/>
                </a:solidFill>
              </a:rPr>
              <a:t>Анализ полученного результата. </a:t>
            </a:r>
            <a:r>
              <a:rPr lang="ru-RU" sz="1800" dirty="0">
                <a:solidFill>
                  <a:srgbClr val="FF0000"/>
                </a:solidFill>
              </a:rPr>
              <a:t>Оценивается эффективность процесса </a:t>
            </a:r>
            <a:r>
              <a:rPr lang="ru-RU" sz="1800" dirty="0" err="1">
                <a:solidFill>
                  <a:srgbClr val="FF0000"/>
                </a:solidFill>
              </a:rPr>
              <a:t>командообразования</a:t>
            </a:r>
            <a:r>
              <a:rPr lang="ru-RU" sz="1800" dirty="0">
                <a:solidFill>
                  <a:srgbClr val="FF0000"/>
                </a:solidFill>
              </a:rPr>
              <a:t> с учётом вложенных средств и </a:t>
            </a:r>
            <a:r>
              <a:rPr lang="ru-RU" sz="1800" dirty="0" smtClean="0">
                <a:solidFill>
                  <a:srgbClr val="FF0000"/>
                </a:solidFill>
              </a:rPr>
              <a:t>времени.</a:t>
            </a:r>
            <a:endParaRPr lang="ru-RU" sz="1800" dirty="0">
              <a:solidFill>
                <a:srgbClr val="FF0000"/>
              </a:solidFill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создать команду?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8850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800" b="1" dirty="0">
                <a:solidFill>
                  <a:srgbClr val="FF0000"/>
                </a:solidFill>
              </a:rPr>
              <a:t>Ясность цели создания команды. </a:t>
            </a:r>
            <a:r>
              <a:rPr lang="ru-RU" sz="1800" dirty="0">
                <a:solidFill>
                  <a:srgbClr val="FF0000"/>
                </a:solidFill>
              </a:rPr>
              <a:t>Каждый член группы должен понимать, зачем работать вместе и какого результата требуется достичь</a:t>
            </a:r>
            <a:r>
              <a:rPr lang="ru-RU" sz="1800" dirty="0" smtClean="0">
                <a:solidFill>
                  <a:srgbClr val="FF0000"/>
                </a:solidFill>
              </a:rPr>
              <a:t>.</a:t>
            </a:r>
            <a:endParaRPr lang="ru-RU" sz="1800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b="1" dirty="0">
                <a:solidFill>
                  <a:srgbClr val="FF0000"/>
                </a:solidFill>
              </a:rPr>
              <a:t>Понимание роли отдельного сотрудника. </a:t>
            </a:r>
            <a:r>
              <a:rPr lang="ru-RU" sz="1800" dirty="0">
                <a:solidFill>
                  <a:srgbClr val="FF0000"/>
                </a:solidFill>
              </a:rPr>
              <a:t>Это необходимо, чтобы избежать дублирования работы и упущения важных моментов в ней</a:t>
            </a:r>
            <a:r>
              <a:rPr lang="ru-RU" sz="1800" dirty="0" smtClean="0">
                <a:solidFill>
                  <a:srgbClr val="FF0000"/>
                </a:solidFill>
              </a:rPr>
              <a:t>.</a:t>
            </a:r>
            <a:endParaRPr lang="ru-RU" sz="1800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b="1" dirty="0">
                <a:solidFill>
                  <a:srgbClr val="FF0000"/>
                </a:solidFill>
              </a:rPr>
              <a:t>Оптимальная численность. </a:t>
            </a:r>
            <a:r>
              <a:rPr lang="ru-RU" sz="1800" dirty="0">
                <a:solidFill>
                  <a:srgbClr val="FF0000"/>
                </a:solidFill>
              </a:rPr>
              <a:t>Рабочий коллектив должен иметь достаточное количество специалистов, чтобы успешно выполнять поставленные задачи.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1" dirty="0">
                <a:solidFill>
                  <a:srgbClr val="FF0000"/>
                </a:solidFill>
              </a:rPr>
              <a:t>Взаимоуважение и коммуникация. </a:t>
            </a:r>
            <a:r>
              <a:rPr lang="ru-RU" sz="1800" dirty="0">
                <a:solidFill>
                  <a:srgbClr val="FF0000"/>
                </a:solidFill>
              </a:rPr>
              <a:t>Этот принцип важен для создания позитивной атмосферы и эффективной работы. 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создать команду?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311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1800" dirty="0" smtClean="0">
                <a:solidFill>
                  <a:srgbClr val="FF0000"/>
                </a:solidFill>
              </a:rPr>
              <a:t>5.	</a:t>
            </a:r>
            <a:r>
              <a:rPr lang="ru-RU" sz="1800" b="1" dirty="0" smtClean="0">
                <a:solidFill>
                  <a:srgbClr val="FF0000"/>
                </a:solidFill>
              </a:rPr>
              <a:t>Сбалансированное </a:t>
            </a:r>
            <a:r>
              <a:rPr lang="ru-RU" sz="1800" b="1" dirty="0">
                <a:solidFill>
                  <a:srgbClr val="FF0000"/>
                </a:solidFill>
              </a:rPr>
              <a:t>распределение ответственности. </a:t>
            </a:r>
            <a:r>
              <a:rPr lang="ru-RU" sz="1800" dirty="0">
                <a:solidFill>
                  <a:srgbClr val="FF0000"/>
                </a:solidFill>
              </a:rPr>
              <a:t>Помогает </a:t>
            </a:r>
            <a:r>
              <a:rPr lang="ru-RU" sz="1800" dirty="0" smtClean="0">
                <a:solidFill>
                  <a:srgbClr val="FF0000"/>
                </a:solidFill>
              </a:rPr>
              <a:t>	избегать </a:t>
            </a:r>
            <a:r>
              <a:rPr lang="ru-RU" sz="1800" dirty="0">
                <a:solidFill>
                  <a:srgbClr val="FF0000"/>
                </a:solidFill>
              </a:rPr>
              <a:t>перегрузки некоторых работников и обеспечивает </a:t>
            </a:r>
            <a:r>
              <a:rPr lang="ru-RU" sz="1800" dirty="0" smtClean="0">
                <a:solidFill>
                  <a:srgbClr val="FF0000"/>
                </a:solidFill>
              </a:rPr>
              <a:t>	эффективность </a:t>
            </a:r>
            <a:r>
              <a:rPr lang="ru-RU" sz="1800" dirty="0">
                <a:solidFill>
                  <a:srgbClr val="FF0000"/>
                </a:solidFill>
              </a:rPr>
              <a:t>всех сотрудников</a:t>
            </a:r>
            <a:r>
              <a:rPr lang="ru-RU" sz="1800" dirty="0" smtClean="0">
                <a:solidFill>
                  <a:srgbClr val="FF0000"/>
                </a:solidFill>
              </a:rPr>
              <a:t>.</a:t>
            </a:r>
            <a:endParaRPr lang="ru-RU" sz="1800" dirty="0">
              <a:solidFill>
                <a:srgbClr val="FF0000"/>
              </a:solidFill>
            </a:endParaRPr>
          </a:p>
          <a:p>
            <a:r>
              <a:rPr lang="ru-RU" sz="1800" dirty="0" smtClean="0">
                <a:solidFill>
                  <a:srgbClr val="FF0000"/>
                </a:solidFill>
              </a:rPr>
              <a:t>6.	</a:t>
            </a:r>
            <a:r>
              <a:rPr lang="ru-RU" sz="1800" b="1" dirty="0" smtClean="0">
                <a:solidFill>
                  <a:srgbClr val="FF0000"/>
                </a:solidFill>
              </a:rPr>
              <a:t>Авторитет </a:t>
            </a:r>
            <a:r>
              <a:rPr lang="ru-RU" sz="1800" b="1" dirty="0">
                <a:solidFill>
                  <a:srgbClr val="FF0000"/>
                </a:solidFill>
              </a:rPr>
              <a:t>руководителя, рабочая иерархия. </a:t>
            </a:r>
            <a:r>
              <a:rPr lang="ru-RU" sz="1800" dirty="0">
                <a:solidFill>
                  <a:srgbClr val="FF0000"/>
                </a:solidFill>
              </a:rPr>
              <a:t>Если иерархия </a:t>
            </a:r>
            <a:r>
              <a:rPr lang="ru-RU" sz="1800" dirty="0" smtClean="0">
                <a:solidFill>
                  <a:srgbClr val="FF0000"/>
                </a:solidFill>
              </a:rPr>
              <a:t>	работает, и </a:t>
            </a:r>
            <a:r>
              <a:rPr lang="ru-RU" sz="1800" dirty="0">
                <a:solidFill>
                  <a:srgbClr val="FF0000"/>
                </a:solidFill>
              </a:rPr>
              <a:t>слово руководителя имеет вес, то развитие бизнеса </a:t>
            </a:r>
            <a:r>
              <a:rPr lang="ru-RU" sz="1800" dirty="0" smtClean="0">
                <a:solidFill>
                  <a:srgbClr val="FF0000"/>
                </a:solidFill>
              </a:rPr>
              <a:t>	идёт в </a:t>
            </a:r>
            <a:r>
              <a:rPr lang="ru-RU" sz="1800" dirty="0">
                <a:solidFill>
                  <a:srgbClr val="FF0000"/>
                </a:solidFill>
              </a:rPr>
              <a:t>нужном направлении к достижению желаемых результатов. </a:t>
            </a:r>
          </a:p>
          <a:p>
            <a:r>
              <a:rPr lang="ru-RU" sz="1800" dirty="0" smtClean="0">
                <a:solidFill>
                  <a:srgbClr val="FF0000"/>
                </a:solidFill>
              </a:rPr>
              <a:t>7.	</a:t>
            </a:r>
            <a:r>
              <a:rPr lang="ru-RU" sz="1800" b="1" dirty="0" smtClean="0">
                <a:solidFill>
                  <a:srgbClr val="FF0000"/>
                </a:solidFill>
              </a:rPr>
              <a:t>Чёткие </a:t>
            </a:r>
            <a:r>
              <a:rPr lang="ru-RU" sz="1800" b="1" dirty="0">
                <a:solidFill>
                  <a:srgbClr val="FF0000"/>
                </a:solidFill>
              </a:rPr>
              <a:t>план и график. </a:t>
            </a:r>
            <a:r>
              <a:rPr lang="ru-RU" sz="1800" dirty="0">
                <a:solidFill>
                  <a:srgbClr val="FF0000"/>
                </a:solidFill>
              </a:rPr>
              <a:t>Сотрудники должны чётко осознавать, что </a:t>
            </a:r>
            <a:r>
              <a:rPr lang="ru-RU" sz="1800" dirty="0" smtClean="0">
                <a:solidFill>
                  <a:srgbClr val="FF0000"/>
                </a:solidFill>
              </a:rPr>
              <a:t>	им </a:t>
            </a:r>
            <a:r>
              <a:rPr lang="ru-RU" sz="1800" dirty="0">
                <a:solidFill>
                  <a:srgbClr val="FF0000"/>
                </a:solidFill>
              </a:rPr>
              <a:t>следует делать, соблюдать </a:t>
            </a:r>
            <a:r>
              <a:rPr lang="ru-RU" sz="1800" dirty="0" err="1">
                <a:solidFill>
                  <a:srgbClr val="FF0000"/>
                </a:solidFill>
              </a:rPr>
              <a:t>дедлайны</a:t>
            </a:r>
            <a:r>
              <a:rPr lang="ru-RU" sz="1800" dirty="0">
                <a:solidFill>
                  <a:srgbClr val="FF0000"/>
                </a:solidFill>
              </a:rPr>
              <a:t>, иметь возможность </a:t>
            </a:r>
            <a:r>
              <a:rPr lang="ru-RU" sz="1800" dirty="0" smtClean="0">
                <a:solidFill>
                  <a:srgbClr val="FF0000"/>
                </a:solidFill>
              </a:rPr>
              <a:t>	распределять </a:t>
            </a:r>
            <a:r>
              <a:rPr lang="ru-RU" sz="1800" dirty="0">
                <a:solidFill>
                  <a:srgbClr val="FF0000"/>
                </a:solidFill>
              </a:rPr>
              <a:t>свои </a:t>
            </a:r>
            <a:r>
              <a:rPr lang="ru-RU" sz="1800" dirty="0" smtClean="0">
                <a:solidFill>
                  <a:srgbClr val="FF0000"/>
                </a:solidFill>
              </a:rPr>
              <a:t>силы.</a:t>
            </a:r>
            <a:endParaRPr lang="ru-RU" sz="1800" dirty="0">
              <a:solidFill>
                <a:srgbClr val="FF0000"/>
              </a:solidFill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создать команду?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9469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900" b="1" dirty="0">
                <a:solidFill>
                  <a:srgbClr val="7030A0"/>
                </a:solidFill>
                <a:latin typeface="Golos Text DemiBold" panose="020B0703020202020204"/>
              </a:rPr>
              <a:t>Понятные цели. </a:t>
            </a:r>
            <a:r>
              <a:rPr lang="ru-RU" sz="2900" dirty="0" smtClean="0">
                <a:solidFill>
                  <a:srgbClr val="7030A0"/>
                </a:solidFill>
                <a:latin typeface="Golos Text DemiBold" panose="020B0703020202020204"/>
              </a:rPr>
              <a:t>У </a:t>
            </a:r>
            <a:r>
              <a:rPr lang="ru-RU" sz="2900" dirty="0">
                <a:solidFill>
                  <a:srgbClr val="7030A0"/>
                </a:solidFill>
                <a:latin typeface="Golos Text DemiBold" panose="020B0703020202020204"/>
              </a:rPr>
              <a:t>каждого участника должно быть понимание того, что он делает, зачем и для чего. </a:t>
            </a:r>
            <a:endParaRPr lang="ru-RU" sz="2900" dirty="0" smtClean="0">
              <a:solidFill>
                <a:srgbClr val="7030A0"/>
              </a:solidFill>
              <a:latin typeface="Golos Text DemiBold" panose="020B0703020202020204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900" b="1" dirty="0" smtClean="0">
                <a:solidFill>
                  <a:srgbClr val="7030A0"/>
                </a:solidFill>
                <a:latin typeface="Golos Text DemiBold" panose="020B0703020202020204"/>
              </a:rPr>
              <a:t>Доверие</a:t>
            </a:r>
            <a:r>
              <a:rPr lang="ru-RU" sz="2900" b="1" dirty="0">
                <a:solidFill>
                  <a:srgbClr val="7030A0"/>
                </a:solidFill>
                <a:latin typeface="Golos Text DemiBold" panose="020B0703020202020204"/>
              </a:rPr>
              <a:t>, поддержка и уважение. </a:t>
            </a:r>
            <a:r>
              <a:rPr lang="ru-RU" sz="2900" dirty="0">
                <a:solidFill>
                  <a:srgbClr val="7030A0"/>
                </a:solidFill>
                <a:latin typeface="Golos Text DemiBold" panose="020B0703020202020204"/>
              </a:rPr>
              <a:t>Доверительные отношения между коллегами приводят к лучшей координации и быстрому принятию </a:t>
            </a:r>
            <a:r>
              <a:rPr lang="ru-RU" sz="2900" dirty="0" smtClean="0">
                <a:solidFill>
                  <a:srgbClr val="7030A0"/>
                </a:solidFill>
                <a:latin typeface="Golos Text DemiBold" panose="020B0703020202020204"/>
              </a:rPr>
              <a:t>решений.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900" b="1" dirty="0" smtClean="0">
                <a:solidFill>
                  <a:srgbClr val="7030A0"/>
                </a:solidFill>
                <a:latin typeface="Golos Text DemiBold" panose="020B0703020202020204"/>
              </a:rPr>
              <a:t>Распределение </a:t>
            </a:r>
            <a:r>
              <a:rPr lang="ru-RU" sz="2900" b="1" dirty="0">
                <a:solidFill>
                  <a:srgbClr val="7030A0"/>
                </a:solidFill>
                <a:latin typeface="Golos Text DemiBold" panose="020B0703020202020204"/>
              </a:rPr>
              <a:t>зон ответственности. </a:t>
            </a:r>
            <a:r>
              <a:rPr lang="ru-RU" sz="2900" dirty="0" smtClean="0">
                <a:solidFill>
                  <a:srgbClr val="7030A0"/>
                </a:solidFill>
                <a:latin typeface="Golos Text DemiBold" panose="020B0703020202020204"/>
              </a:rPr>
              <a:t>Каждый </a:t>
            </a:r>
            <a:r>
              <a:rPr lang="ru-RU" sz="2900" dirty="0">
                <a:solidFill>
                  <a:srgbClr val="7030A0"/>
                </a:solidFill>
                <a:latin typeface="Golos Text DemiBold" panose="020B0703020202020204"/>
              </a:rPr>
              <a:t>член команды должен понимать свои задачи и зоны ответственности других </a:t>
            </a:r>
            <a:r>
              <a:rPr lang="ru-RU" sz="2900" dirty="0" smtClean="0">
                <a:solidFill>
                  <a:srgbClr val="7030A0"/>
                </a:solidFill>
                <a:latin typeface="Golos Text DemiBold" panose="020B0703020202020204"/>
              </a:rPr>
              <a:t>людей.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900" b="1" dirty="0" smtClean="0">
                <a:solidFill>
                  <a:srgbClr val="7030A0"/>
                </a:solidFill>
                <a:latin typeface="Golos Text DemiBold" panose="020B0703020202020204"/>
              </a:rPr>
              <a:t>Открытость </a:t>
            </a:r>
            <a:r>
              <a:rPr lang="ru-RU" sz="2900" b="1" dirty="0">
                <a:solidFill>
                  <a:srgbClr val="7030A0"/>
                </a:solidFill>
                <a:latin typeface="Golos Text DemiBold" panose="020B0703020202020204"/>
              </a:rPr>
              <a:t>к обратной связи. </a:t>
            </a:r>
            <a:r>
              <a:rPr lang="ru-RU" sz="2900" dirty="0">
                <a:solidFill>
                  <a:srgbClr val="7030A0"/>
                </a:solidFill>
                <a:latin typeface="Golos Text DemiBold" panose="020B0703020202020204"/>
              </a:rPr>
              <a:t>Конструктивная критика позволяет совершенствовать рабочие процессы и исправлять </a:t>
            </a:r>
            <a:r>
              <a:rPr lang="ru-RU" sz="2900" dirty="0" smtClean="0">
                <a:solidFill>
                  <a:srgbClr val="7030A0"/>
                </a:solidFill>
                <a:latin typeface="Golos Text DemiBold" panose="020B0703020202020204"/>
              </a:rPr>
              <a:t>ошибки.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900" b="1" dirty="0" smtClean="0">
                <a:solidFill>
                  <a:srgbClr val="7030A0"/>
                </a:solidFill>
                <a:latin typeface="Golos Text DemiBold" panose="020B0703020202020204"/>
              </a:rPr>
              <a:t>Коммуникация </a:t>
            </a:r>
            <a:r>
              <a:rPr lang="ru-RU" sz="2900" b="1" dirty="0">
                <a:solidFill>
                  <a:srgbClr val="7030A0"/>
                </a:solidFill>
                <a:latin typeface="Golos Text DemiBold" panose="020B0703020202020204"/>
              </a:rPr>
              <a:t>и сотрудничество.</a:t>
            </a:r>
            <a:r>
              <a:rPr lang="ru-RU" sz="2900" dirty="0">
                <a:solidFill>
                  <a:srgbClr val="7030A0"/>
                </a:solidFill>
                <a:latin typeface="Golos Text DemiBold" panose="020B0703020202020204"/>
              </a:rPr>
              <a:t> Взаимодействие и взаимопомощь между коллегами важны для оперативного решения задач и адаптации к новым </a:t>
            </a:r>
            <a:r>
              <a:rPr lang="ru-RU" sz="2900" dirty="0" smtClean="0">
                <a:solidFill>
                  <a:srgbClr val="7030A0"/>
                </a:solidFill>
                <a:latin typeface="Golos Text DemiBold" panose="020B0703020202020204"/>
              </a:rPr>
              <a:t>вызовам.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900" b="1" dirty="0" smtClean="0">
                <a:solidFill>
                  <a:srgbClr val="7030A0"/>
                </a:solidFill>
                <a:latin typeface="Golos Text DemiBold" panose="020B0703020202020204"/>
              </a:rPr>
              <a:t>Мотивация</a:t>
            </a:r>
            <a:r>
              <a:rPr lang="ru-RU" sz="2900" b="1" dirty="0">
                <a:solidFill>
                  <a:srgbClr val="7030A0"/>
                </a:solidFill>
                <a:latin typeface="Golos Text DemiBold" panose="020B0703020202020204"/>
              </a:rPr>
              <a:t>. </a:t>
            </a:r>
            <a:r>
              <a:rPr lang="ru-RU" sz="2900" dirty="0">
                <a:solidFill>
                  <a:srgbClr val="7030A0"/>
                </a:solidFill>
                <a:latin typeface="Golos Text DemiBold" panose="020B0703020202020204"/>
              </a:rPr>
              <a:t>Члены коллектива ориентированы на поддержку друг друга и достижение </a:t>
            </a:r>
            <a:r>
              <a:rPr lang="ru-RU" sz="2900" dirty="0" smtClean="0">
                <a:solidFill>
                  <a:srgbClr val="7030A0"/>
                </a:solidFill>
                <a:latin typeface="Golos Text DemiBold" panose="020B0703020202020204"/>
              </a:rPr>
              <a:t>успеха.</a:t>
            </a:r>
            <a:endParaRPr lang="ru-RU" sz="2900" dirty="0">
              <a:solidFill>
                <a:srgbClr val="7030A0"/>
              </a:solidFill>
              <a:latin typeface="Golos Text DemiBold" panose="020B0703020202020204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=""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Работоспособная команда – это: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19" y="1006062"/>
            <a:ext cx="6795654" cy="3822556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49382" y="221672"/>
            <a:ext cx="6935218" cy="632828"/>
          </a:xfrm>
        </p:spPr>
        <p:txBody>
          <a:bodyPr>
            <a:noAutofit/>
          </a:bodyPr>
          <a:lstStyle/>
          <a:p>
            <a:r>
              <a:rPr lang="ru-RU" sz="2400" dirty="0"/>
              <a:t>Лидер – это глава, руководитель, пользующийся авторитетом, влиянием.</a:t>
            </a:r>
          </a:p>
        </p:txBody>
      </p:sp>
    </p:spTree>
    <p:extLst>
      <p:ext uri="{BB962C8B-B14F-4D97-AF65-F5344CB8AC3E}">
        <p14:creationId xmlns:p14="http://schemas.microsoft.com/office/powerpoint/2010/main" val="651017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49382" y="221672"/>
            <a:ext cx="6935218" cy="632828"/>
          </a:xfrm>
        </p:spPr>
        <p:txBody>
          <a:bodyPr>
            <a:noAutofit/>
          </a:bodyPr>
          <a:lstStyle/>
          <a:p>
            <a:r>
              <a:rPr lang="ru-RU" sz="2400" dirty="0" smtClean="0"/>
              <a:t>Руководитель группы и лидер команды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29" y="1018308"/>
            <a:ext cx="7542987" cy="37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49382" y="221672"/>
            <a:ext cx="6935218" cy="632828"/>
          </a:xfrm>
        </p:spPr>
        <p:txBody>
          <a:bodyPr>
            <a:noAutofit/>
          </a:bodyPr>
          <a:lstStyle/>
          <a:p>
            <a:r>
              <a:rPr lang="ru-RU" sz="2400" dirty="0" smtClean="0"/>
              <a:t>Руководитель группы и лидер команды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77" y="983672"/>
            <a:ext cx="6907878" cy="383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517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6136</TotalTime>
  <Words>1382</Words>
  <Application>Microsoft Office PowerPoint</Application>
  <PresentationFormat>Экран (16:9)</PresentationFormat>
  <Paragraphs>132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7" baseType="lpstr">
      <vt:lpstr>ＭＳ Ｐゴシック</vt:lpstr>
      <vt:lpstr>ALS Gorizont Bold Expanded</vt:lpstr>
      <vt:lpstr>Arial</vt:lpstr>
      <vt:lpstr>Calibri</vt:lpstr>
      <vt:lpstr>Golos Text</vt:lpstr>
      <vt:lpstr>Golos Text DemiBold</vt:lpstr>
      <vt:lpstr>Тема1</vt:lpstr>
      <vt:lpstr>Бизнес-модели основных секторов инновационной экономики  Лекция 3 Процесс лидерства и  определение ролей в команде</vt:lpstr>
      <vt:lpstr>КОМАНДА ИЛИ ГРУППА?</vt:lpstr>
      <vt:lpstr>Как создать команду?</vt:lpstr>
      <vt:lpstr>Как создать команду?</vt:lpstr>
      <vt:lpstr>Как создать команду?</vt:lpstr>
      <vt:lpstr>Работоспособная команда – это:</vt:lpstr>
      <vt:lpstr>Лидер – это глава, руководитель, пользующийся авторитетом, влиянием.</vt:lpstr>
      <vt:lpstr>Руководитель группы и лидер команды</vt:lpstr>
      <vt:lpstr>Руководитель группы и лидер команды</vt:lpstr>
      <vt:lpstr>Типы команд</vt:lpstr>
      <vt:lpstr>Типы команд</vt:lpstr>
      <vt:lpstr>Типы команд</vt:lpstr>
      <vt:lpstr>Типы команд</vt:lpstr>
      <vt:lpstr>Типы команд</vt:lpstr>
      <vt:lpstr>Типы команд</vt:lpstr>
      <vt:lpstr>Типы команд</vt:lpstr>
      <vt:lpstr>Типы команд</vt:lpstr>
      <vt:lpstr>Роли в команде</vt:lpstr>
      <vt:lpstr>Роли в команде</vt:lpstr>
      <vt:lpstr>Ицхак Адизес (1937 г.р., Израиль, США) – бизнес-консультант, классик менеджмента</vt:lpstr>
      <vt:lpstr>КАК МОТИВИРОВАТЬ И РАЗВИВАТЬ КОМАНДУ?</vt:lpstr>
      <vt:lpstr>Действительно, как?</vt:lpstr>
      <vt:lpstr>Жизненный цикл команды</vt:lpstr>
      <vt:lpstr>КАК УПРАВЛЯТЬ КОМАНДОЙ?</vt:lpstr>
      <vt:lpstr>Принципы управления загрузкой</vt:lpstr>
      <vt:lpstr>Методика RACI</vt:lpstr>
      <vt:lpstr>Методика RACI</vt:lpstr>
      <vt:lpstr>CANBAN</vt:lpstr>
      <vt:lpstr>Canban-доска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Учетная запись Майкрософт</cp:lastModifiedBy>
  <cp:revision>231</cp:revision>
  <dcterms:created xsi:type="dcterms:W3CDTF">2014-06-27T12:30:22Z</dcterms:created>
  <dcterms:modified xsi:type="dcterms:W3CDTF">2024-10-05T05:44:02Z</dcterms:modified>
</cp:coreProperties>
</file>